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7" r:id="rId2"/>
    <p:sldMasterId id="2147483700" r:id="rId3"/>
  </p:sldMasterIdLst>
  <p:notesMasterIdLst>
    <p:notesMasterId r:id="rId21"/>
  </p:notesMasterIdLst>
  <p:sldIdLst>
    <p:sldId id="257" r:id="rId4"/>
    <p:sldId id="258" r:id="rId5"/>
    <p:sldId id="275" r:id="rId6"/>
    <p:sldId id="261" r:id="rId7"/>
    <p:sldId id="259" r:id="rId8"/>
    <p:sldId id="27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73"/>
    <p:restoredTop sz="94641"/>
  </p:normalViewPr>
  <p:slideViewPr>
    <p:cSldViewPr snapToGrid="0" snapToObjects="1">
      <p:cViewPr varScale="1">
        <p:scale>
          <a:sx n="134" d="100"/>
          <a:sy n="13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0A75D-7912-954B-A091-261CE837DA1C}" type="datetimeFigureOut">
              <a:rPr lang="en-US" smtClean="0"/>
              <a:t>10/24/18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3A1E6-C09F-534A-BAF6-04F66B482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7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8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39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86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0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3F2-DAAF-5A4F-878C-0590ABFF007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9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29CA-B29E-EC41-B16D-ED3BC84BAAB3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68DC-CB96-A448-A5CF-AA2BFF91F99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971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1017-593B-BE4E-B0EC-831B802BB79D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1F31-062F-7C4E-AF8D-AAC479184659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80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977B-D5F3-B249-9529-927CC7C4E7CA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2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3728-DC8E-9D40-A753-C20090081400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2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FAB0-6F2A-D648-ACE0-792E6200E2A2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9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0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1067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0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1067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847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 dirty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3290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7466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7466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333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2395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F0A5-1EC4-8942-9C92-FF3DDB092A64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1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67972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68518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 dirty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0122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91223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31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29541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260634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9681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9408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08680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D8C3-563C-8141-B0E7-0F9602759B71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23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85296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11106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53442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988366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727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8044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6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20523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30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Q2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Q3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Q4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165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1067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1067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66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7B07-8714-9C48-BFC0-44849A331D84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435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9823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402930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492301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1485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85204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676336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162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34483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389839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4671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C8B9-727F-7C47-8E15-F1D49F5BF7D6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72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39150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30815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62976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923689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16454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38843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294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3204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6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87231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04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37EF-29E6-0643-8038-A4E3A233F171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75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Q2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Q3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Q4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348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EBF34-94DA-0147-8136-C5FB30115642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8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5F37-6B96-EC48-A0B5-860BEBBD43E7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4CE0F-6843-D54B-BC06-DB15F39085E8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5F4C-5B75-FC4A-BC61-E4928E3CF26D}" type="datetime1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265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7872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295269"/>
              </a:buClr>
            </a:pPr>
            <a:r>
              <a:rPr lang="en" sz="7466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 Churn Rate</a:t>
            </a:r>
            <a:endParaRPr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Dosis"/>
                <a:sym typeface="Roboto Thin"/>
              </a:rPr>
              <a:t>By: Jason Matza</a:t>
            </a:r>
            <a:endParaRPr sz="7466" kern="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3" y="882267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16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6EC2-F6F5-1C44-9035-E67560BD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2b. Join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B72489-00A8-9540-B565-1037063C9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8026" y="673100"/>
            <a:ext cx="3835400" cy="149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506AA-51D9-EC4C-B876-9378449AD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4590064" cy="4262436"/>
          </a:xfrm>
        </p:spPr>
        <p:txBody>
          <a:bodyPr/>
          <a:lstStyle/>
          <a:p>
            <a:r>
              <a:rPr lang="en-US"/>
              <a:t>There are different ways to join a table:</a:t>
            </a:r>
          </a:p>
          <a:p>
            <a:r>
              <a:rPr lang="en-US" b="1"/>
              <a:t>Query starts with:</a:t>
            </a:r>
            <a:r>
              <a:rPr lang="en-US"/>
              <a:t>- SELECT * FROM table1…{JOIN}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Inner </a:t>
            </a:r>
            <a:r>
              <a:rPr lang="en-US" b="1"/>
              <a:t>JOIN </a:t>
            </a:r>
            <a:r>
              <a:rPr lang="en-US"/>
              <a:t>– matches each row on a table with rows of a second table based on common column. Results will </a:t>
            </a:r>
            <a:r>
              <a:rPr lang="en-US" i="1">
                <a:solidFill>
                  <a:srgbClr val="FF0000"/>
                </a:solidFill>
              </a:rPr>
              <a:t>only show rows where there is a match</a:t>
            </a:r>
            <a:r>
              <a:rPr lang="en-US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LEFT JOIN </a:t>
            </a:r>
            <a:r>
              <a:rPr lang="en-US"/>
              <a:t>– matches each row by common column. Will display </a:t>
            </a:r>
            <a:r>
              <a:rPr lang="en-US" i="1">
                <a:solidFill>
                  <a:srgbClr val="FF0000"/>
                </a:solidFill>
              </a:rPr>
              <a:t>all the data from the first table</a:t>
            </a:r>
            <a:r>
              <a:rPr lang="en-US"/>
              <a:t> and additional data from the second table where there is no match.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CROSS JOIN </a:t>
            </a:r>
            <a:r>
              <a:rPr lang="en-US"/>
              <a:t>– </a:t>
            </a:r>
            <a:r>
              <a:rPr lang="en-US" i="1">
                <a:solidFill>
                  <a:srgbClr val="FF0000"/>
                </a:solidFill>
              </a:rPr>
              <a:t>combines</a:t>
            </a:r>
            <a:r>
              <a:rPr lang="en-US"/>
              <a:t> all rows from one table with all the rows from another (see example)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UNION</a:t>
            </a:r>
            <a:r>
              <a:rPr lang="en-US"/>
              <a:t> – </a:t>
            </a:r>
            <a:r>
              <a:rPr lang="en-US" i="1">
                <a:solidFill>
                  <a:srgbClr val="FF0000"/>
                </a:solidFill>
              </a:rPr>
              <a:t>stacks</a:t>
            </a:r>
            <a:r>
              <a:rPr lang="en-US"/>
              <a:t> one dataset on top of another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2552-57DF-E54C-8C03-812416D1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6F854-2227-244E-921B-7B8AA4CE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C31B8-E468-8D4B-BCF0-6B9B4548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99" y="2446459"/>
            <a:ext cx="3009226" cy="3581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C12A2-FEBF-F242-8B2F-DA698D7B505E}"/>
              </a:ext>
            </a:extLst>
          </p:cNvPr>
          <p:cNvSpPr txBox="1"/>
          <p:nvPr/>
        </p:nvSpPr>
        <p:spPr>
          <a:xfrm>
            <a:off x="2708476" y="5521124"/>
            <a:ext cx="502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CROSS JOIN</a:t>
            </a:r>
            <a:r>
              <a:rPr lang="en-US" sz="1400"/>
              <a:t> was used to add the month columns to the subscriptions table </a:t>
            </a:r>
          </a:p>
        </p:txBody>
      </p:sp>
    </p:spTree>
    <p:extLst>
      <p:ext uri="{BB962C8B-B14F-4D97-AF65-F5344CB8AC3E}">
        <p14:creationId xmlns:p14="http://schemas.microsoft.com/office/powerpoint/2010/main" val="23288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CEB0-DF81-2F4D-9032-2898D746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2c. Status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60D281-B7D4-294C-A4C4-E5EF75A2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211" y="970344"/>
            <a:ext cx="5181600" cy="3397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83115-F9E9-AE45-914E-7E91FA0F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CASE WHEN </a:t>
            </a:r>
            <a:r>
              <a:rPr lang="en-US" dirty="0"/>
              <a:t>statements are used the same way as an </a:t>
            </a:r>
            <a:r>
              <a:rPr lang="en-US" b="1" dirty="0"/>
              <a:t>IF</a:t>
            </a:r>
            <a:r>
              <a:rPr lang="en-US" dirty="0"/>
              <a:t> statement is in Excel. Evaluates conditions in sequence &amp; stops once condition is satisfied.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AND</a:t>
            </a:r>
            <a:r>
              <a:rPr lang="en-US" dirty="0"/>
              <a:t> signifies that both conditions must be true in order for the statement to be true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{a-True} AND {b-False} =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</a:t>
            </a:r>
            <a:r>
              <a:rPr lang="en-US" dirty="0"/>
              <a:t> signifies that at least one condition must be met for the statement to be true	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True OR False =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ELSE</a:t>
            </a:r>
            <a:r>
              <a:rPr lang="en-US" dirty="0"/>
              <a:t> – output when none of the WHEN statements are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END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comes at the end of a </a:t>
            </a:r>
            <a:r>
              <a:rPr lang="en-US" b="1" dirty="0"/>
              <a:t>CASE WHEN </a:t>
            </a:r>
            <a:r>
              <a:rPr lang="en-US" dirty="0"/>
              <a:t>statement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7AED-E869-154C-9F68-871F741D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3ED1-5E2E-1E49-A488-5AAFB95B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5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5EC-2B33-D747-A83A-17DFE3AD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2c. Status table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5A9C-DC45-0344-B5F8-6708B0126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WHEN</a:t>
            </a:r>
            <a:r>
              <a:rPr lang="en-US"/>
              <a:t> a subscription ends </a:t>
            </a:r>
            <a:r>
              <a:rPr lang="en-US" b="1"/>
              <a:t>BETWEEN</a:t>
            </a:r>
            <a:r>
              <a:rPr lang="en-US"/>
              <a:t> the first </a:t>
            </a:r>
            <a:r>
              <a:rPr lang="en-US" b="1"/>
              <a:t>AND</a:t>
            </a:r>
            <a:r>
              <a:rPr lang="en-US"/>
              <a:t> last day, this means the subscription was canceled</a:t>
            </a:r>
          </a:p>
          <a:p>
            <a:r>
              <a:rPr lang="en-US" b="1"/>
              <a:t>BETWEEN</a:t>
            </a:r>
            <a:r>
              <a:rPr lang="en-US"/>
              <a:t> is used in conjunction with </a:t>
            </a:r>
            <a:r>
              <a:rPr lang="en-US" b="1"/>
              <a:t>AND</a:t>
            </a:r>
            <a:r>
              <a:rPr lang="en-US"/>
              <a:t> to select values within a given range (numbers, text, or date). Note: text is not inclusive</a:t>
            </a:r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070647-9515-2E4B-BD3B-E76C6BCDB6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3" y="1905000"/>
            <a:ext cx="4759660" cy="29635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44F3-FBC7-7241-A25C-C92B9C9C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9C2F-5BD8-1D46-8059-383CD475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2267C-BA3D-8D41-A81C-754FEE9F2600}"/>
              </a:ext>
            </a:extLst>
          </p:cNvPr>
          <p:cNvSpPr txBox="1"/>
          <p:nvPr/>
        </p:nvSpPr>
        <p:spPr>
          <a:xfrm>
            <a:off x="7253416" y="50662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BETWEEN {</a:t>
            </a:r>
            <a:r>
              <a:rPr lang="en-US" err="1"/>
              <a:t>start_date</a:t>
            </a:r>
            <a:r>
              <a:rPr lang="en-US"/>
              <a:t>} AND {</a:t>
            </a:r>
            <a:r>
              <a:rPr lang="en-US" err="1"/>
              <a:t>end_date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405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534F-DC04-4543-8CE6-B83DFE77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2d. Status Aggregate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8CA7-9010-EB4B-8E04-6818459C7A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 need to aggregate our now categorized subscriptions</a:t>
            </a:r>
          </a:p>
          <a:p>
            <a:r>
              <a:rPr lang="en-US"/>
              <a:t>Aggregate functions are calculations that are performed on multiple rows (</a:t>
            </a:r>
            <a:r>
              <a:rPr lang="en-US" b="1"/>
              <a:t>COUNT</a:t>
            </a:r>
            <a:r>
              <a:rPr lang="en-US"/>
              <a:t>, </a:t>
            </a:r>
            <a:r>
              <a:rPr lang="en-US" b="1"/>
              <a:t>MAX</a:t>
            </a:r>
            <a:r>
              <a:rPr lang="en-US"/>
              <a:t>, </a:t>
            </a:r>
            <a:r>
              <a:rPr lang="en-US" b="1"/>
              <a:t>MIN</a:t>
            </a:r>
            <a:r>
              <a:rPr lang="en-US"/>
              <a:t>, </a:t>
            </a:r>
            <a:r>
              <a:rPr lang="en-US" b="1"/>
              <a:t>SUM</a:t>
            </a:r>
            <a:r>
              <a:rPr lang="en-US"/>
              <a:t>, </a:t>
            </a:r>
            <a:r>
              <a:rPr lang="en-US" b="1"/>
              <a:t>AVG</a:t>
            </a:r>
            <a:r>
              <a:rPr lang="en-US"/>
              <a:t>)</a:t>
            </a:r>
          </a:p>
          <a:p>
            <a:r>
              <a:rPr lang="en-US" b="1"/>
              <a:t>GROUP BY </a:t>
            </a:r>
            <a:r>
              <a:rPr lang="en-US"/>
              <a:t>is used to with aggregate functions to group the results</a:t>
            </a:r>
          </a:p>
          <a:p>
            <a:r>
              <a:rPr lang="en-US"/>
              <a:t> Now we are ready to calculate our churn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4B82DD-FAC6-934B-854A-4640BE6171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789787"/>
            <a:ext cx="4313238" cy="245000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E4D18-9CF9-004B-8D50-C9843E27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4399E-0EC7-BA43-AA58-BABF3674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66A3-FC69-5F4A-B5B8-2597EB10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Churn Rate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DBB7-7551-E24E-8825-CB2F4B3621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9212" y="1440180"/>
                <a:ext cx="4313864" cy="4471042"/>
              </a:xfrm>
            </p:spPr>
            <p:txBody>
              <a:bodyPr/>
              <a:lstStyle/>
              <a:p>
                <a:r>
                  <a:rPr lang="en-US" dirty="0"/>
                  <a:t>Churn rate is the percent of subscriptions that were canceled based on the number of active</a:t>
                </a:r>
              </a:p>
              <a:p>
                <a:r>
                  <a:rPr lang="en-US" dirty="0"/>
                  <a:t>Churn rate tracks lost customers. </a:t>
                </a:r>
              </a:p>
              <a:p>
                <a:pPr lvl="1"/>
                <a:r>
                  <a:rPr lang="en-US" dirty="0"/>
                  <a:t>Lower is better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𝐶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x-non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𝑢𝑠𝑒𝑟𝑠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𝑐𝑎𝑛𝑐𝑒𝑙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𝑑𝑢𝑟𝑖𝑛𝑔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𝑚𝑜𝑛𝑡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x-none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active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b="1" dirty="0"/>
                  <a:t>ROUND</a:t>
                </a:r>
                <a:r>
                  <a:rPr lang="en-US" dirty="0"/>
                  <a:t>({statement},{decimals}) makes it easier to view the data as shown in the charts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DBB7-7551-E24E-8825-CB2F4B3621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9212" y="1440180"/>
                <a:ext cx="4313864" cy="4471042"/>
              </a:xfrm>
              <a:blipFill>
                <a:blip r:embed="rId2"/>
                <a:stretch>
                  <a:fillRect l="-1176" t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51DB-9E2C-EF4A-8DD5-E917740D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370B-D199-664C-B5D4-8B993F6D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BE837E-1733-BD44-B6C6-C5FC98E8BC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3" y="1440180"/>
            <a:ext cx="4313238" cy="126392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DCCD35-F3F8-7D4F-893A-9C1964CD3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76" y="2829644"/>
            <a:ext cx="5053974" cy="985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9AAF47-26CA-E84A-9B7E-15CD1C75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67" y="4039860"/>
            <a:ext cx="4853940" cy="9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"/>
                <a:sym typeface="Roboto Black"/>
              </a:rPr>
              <a:t>3. Compare Churn Rates between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"/>
                <a:sym typeface="Roboto Black"/>
              </a:rPr>
              <a:t>Segments</a:t>
            </a:r>
            <a:endParaRPr kumimoji="0" sz="6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764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772-6FBD-414B-9C54-90C6A0DB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segment should Codeflix focus on expanding?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BF8-85BF-2A41-8233-FE8DD5F4E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Answer: Segment 30</a:t>
            </a:r>
            <a:endParaRPr lang="en-US" dirty="0"/>
          </a:p>
          <a:p>
            <a:pPr lvl="1"/>
            <a:r>
              <a:rPr lang="en-US" dirty="0"/>
              <a:t>Segment 30 churn rate is much lower than Segment 87</a:t>
            </a:r>
          </a:p>
          <a:p>
            <a:pPr lvl="1"/>
            <a:r>
              <a:rPr lang="en-US" dirty="0"/>
              <a:t>The lower the churn rate, the longer the product is expected to survive</a:t>
            </a:r>
          </a:p>
          <a:p>
            <a:pPr lvl="1"/>
            <a:r>
              <a:rPr lang="en-US" dirty="0"/>
              <a:t>A high churn rate indicates a lower survival rate.</a:t>
            </a:r>
          </a:p>
          <a:p>
            <a:pPr lvl="1"/>
            <a:r>
              <a:rPr lang="en-US" dirty="0"/>
              <a:t>The higher the churn, the greater the subscription amount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99EF-B57E-4D47-A024-F698CC9C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50A4-C8D5-9F4B-B4C1-8380502F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0F87E-0E2B-A241-B038-60E6BC3A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7" y="2120726"/>
            <a:ext cx="5041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C8EB-A7DE-1A4D-8E41-71590F54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 –</a:t>
            </a:r>
            <a:br>
              <a:rPr lang="en-US" dirty="0"/>
            </a:br>
            <a:r>
              <a:rPr lang="en-US" dirty="0"/>
              <a:t>How would you modify the code to support a large number of segments?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EDFD61-CEA3-D54F-99B4-861F1DA4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583" y="488474"/>
            <a:ext cx="5181600" cy="32256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D4B61-F270-4E40-B3F1-90A7DC1A6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the ‘segment’ reference from the WHEN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i="1" dirty="0"/>
              <a:t>segment</a:t>
            </a:r>
            <a:r>
              <a:rPr lang="en-US" dirty="0"/>
              <a:t> to the SELECT section before CASE (line 42)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is_active_30 to is_active and do the same for is_canceled (line 50)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Status table should now show the status as ‘is_active’ and ‘is_canceled’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status_aggregate table (73-80) add ‘segment’ into GROUP BY after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all the hardcoded parts of the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46386-750D-0441-AAAF-833C96EE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0C045-2B32-EC40-83EF-D0F29C2C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45E424-554F-5D4B-8355-2656984B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83" y="3729831"/>
            <a:ext cx="5461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6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ACD-98C1-6843-9DE1-B5B316A1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3412" y="501449"/>
            <a:ext cx="4396339" cy="5754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2000" dirty="0"/>
              <a:t>Get familiar with Codeflix</a:t>
            </a:r>
          </a:p>
          <a:p>
            <a:r>
              <a:rPr lang="en-US" dirty="0"/>
              <a:t>How many months has Codeflix been operating?</a:t>
            </a:r>
          </a:p>
          <a:p>
            <a:r>
              <a:rPr lang="en-US" dirty="0"/>
              <a:t>What segments of users exist?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sz="2000" dirty="0"/>
              <a:t>. What is the overall churn trend since inception?</a:t>
            </a:r>
          </a:p>
          <a:p>
            <a:r>
              <a:rPr lang="en-US" dirty="0"/>
              <a:t>Step-by-step breakdown to calculate churn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2000" dirty="0"/>
              <a:t>Compare the churn rates between user segments</a:t>
            </a:r>
          </a:p>
          <a:p>
            <a:r>
              <a:rPr lang="en-US" dirty="0"/>
              <a:t>Which segment of users should Codeflix focus on expanding?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0169-2F1D-2E47-B768-D2D3E70E9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593" y="495300"/>
            <a:ext cx="4396341" cy="576103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TABLE OF CONTENTS</a:t>
            </a:r>
          </a:p>
          <a:p>
            <a:r>
              <a:rPr lang="en-US" sz="2400" dirty="0"/>
              <a:t>GET FAMILIAR WITH CODEFLIX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OVERALL CHURN TREND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CHURN RATES BETWEEN SEGMENTS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7BA790-7634-6049-A513-04DF866C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A4D7F-49CA-ED4E-A22E-DC9C4C5C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8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6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Codeflix</a:t>
            </a:r>
            <a:endParaRPr kumimoji="0" sz="6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767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9826-59B8-5A44-8A1A-1F40326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Get Familiar with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5E-FC31-D342-80AC-1A4A6414F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1493278"/>
            <a:ext cx="4313864" cy="44179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months has Codeflix been operating?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By using </a:t>
            </a:r>
            <a:r>
              <a:rPr lang="en-US" b="1" dirty="0"/>
              <a:t>MIN</a:t>
            </a:r>
            <a:r>
              <a:rPr lang="en-US" dirty="0"/>
              <a:t>/</a:t>
            </a:r>
            <a:r>
              <a:rPr lang="en-US" b="1" dirty="0"/>
              <a:t>MAX</a:t>
            </a:r>
            <a:r>
              <a:rPr lang="en-US" dirty="0"/>
              <a:t> values based on the subscription start field, we can determine the number of months the company has been operating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MIN</a:t>
            </a:r>
            <a:r>
              <a:rPr lang="en-US" i="1" dirty="0"/>
              <a:t>(</a:t>
            </a:r>
            <a:r>
              <a:rPr lang="en-US" i="1" dirty="0" err="1"/>
              <a:t>column_name</a:t>
            </a:r>
            <a:r>
              <a:rPr lang="en-US" i="1"/>
              <a:t>)</a:t>
            </a:r>
            <a:r>
              <a:rPr lang="en-US"/>
              <a:t> shows the minimum value in the column. In this case, the minimum value of </a:t>
            </a:r>
            <a:r>
              <a:rPr lang="en-US" err="1"/>
              <a:t>subscription_start</a:t>
            </a:r>
            <a:r>
              <a:rPr lang="en-US"/>
              <a:t> is 2016-12-01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MAX</a:t>
            </a:r>
            <a:r>
              <a:rPr lang="en-US" i="1"/>
              <a:t>(column_name)</a:t>
            </a:r>
            <a:r>
              <a:rPr lang="en-US"/>
              <a:t> shows the maximum value in the column. In this case, the maximum value is 2017-03-30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F766D2-FE88-574D-882E-CEAD2D1C7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7224" y="1493278"/>
            <a:ext cx="4313238" cy="125395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A7A40-EF0F-3548-BEEE-39B1C86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ED64-E588-CA48-ADF1-8157BFD0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49D53-021D-2646-99D6-11424C45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3029150"/>
            <a:ext cx="4711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D0B8-C433-E143-80B8-000B9B6F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8021638" cy="976312"/>
          </a:xfrm>
        </p:spPr>
        <p:txBody>
          <a:bodyPr anchor="t" anchorCtr="0">
            <a:noAutofit/>
          </a:bodyPr>
          <a:lstStyle/>
          <a:p>
            <a:r>
              <a:rPr lang="en-US" sz="3600" b="1"/>
              <a:t>1. Get Familiar with the Company - Continued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4FC162-AF95-D843-8ADC-63CD6E94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522" y="1598613"/>
            <a:ext cx="4251328" cy="259623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FE1DED-75DA-0E47-BF21-AD91FCE95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segment of users exist?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Code lines 4-6 shows one way to view the different segments but it is possible that not all the segments appear in the first 100 rows.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Finding the </a:t>
            </a:r>
            <a:r>
              <a:rPr lang="en-US" b="1"/>
              <a:t>DISTINCT</a:t>
            </a:r>
            <a:r>
              <a:rPr lang="en-US"/>
              <a:t> values of the segments is the quickest way to find the segment names.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DISTINCT</a:t>
            </a:r>
            <a:r>
              <a:rPr lang="en-US"/>
              <a:t> only shows the unique row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LIMIT</a:t>
            </a:r>
            <a:r>
              <a:rPr lang="en-US"/>
              <a:t> is used to specify the maximum number of rows returned.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Makes queries run faster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Always</a:t>
            </a:r>
            <a:r>
              <a:rPr lang="en-US"/>
              <a:t> goes at the end of the 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9A36B2-E8A1-1B45-B9ED-8EE8073A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701726-7063-ED42-A196-673B06E2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222E3E-CAC6-C848-A22C-97D262E4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6" y="4250926"/>
            <a:ext cx="1511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57450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Overall Churn Rate </a:t>
            </a:r>
          </a:p>
          <a:p>
            <a:pPr defTabSz="1219170">
              <a:buClr>
                <a:srgbClr val="000000"/>
              </a:buClr>
              <a:buSzPts val="1100"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	By Month</a:t>
            </a:r>
          </a:p>
        </p:txBody>
      </p:sp>
    </p:spTree>
    <p:extLst>
      <p:ext uri="{BB962C8B-B14F-4D97-AF65-F5344CB8AC3E}">
        <p14:creationId xmlns:p14="http://schemas.microsoft.com/office/powerpoint/2010/main" val="327687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A80-60FB-A641-B999-4FCBB1D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Overall Churn Trend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794-1CCD-6B47-A448-640C64FEF9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9212" y="1428750"/>
                <a:ext cx="4313864" cy="448247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To find the Churn Trend, we must find the churn rates</a:t>
                </a:r>
              </a:p>
              <a:p>
                <a:r>
                  <a:rPr lang="en-US" b="1" dirty="0"/>
                  <a:t>Churn rate </a:t>
                </a:r>
                <a:r>
                  <a:rPr lang="en-US" dirty="0"/>
                  <a:t>is the percent of subscribers that have canceled within a certain period, usually a month</a:t>
                </a:r>
              </a:p>
              <a:p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𝐶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x-non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𝑢𝑠𝑒𝑟𝑠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𝑐𝑎𝑛𝑐𝑒𝑙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𝑑𝑢𝑟𝑖𝑛𝑔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𝑚𝑜𝑛𝑡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x-none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>
                            <a:latin typeface="Cambria Math" panose="02040503050406030204" pitchFamily="18" charset="0"/>
                          </a:rPr>
                          <m:t>𝑛𝑢𝑚𝑏𝑒𝑟</m:t>
                        </m:r>
                      </m:den>
                    </m:f>
                  </m:oMath>
                </a14:m>
                <a:endParaRPr lang="x-none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794-1CCD-6B47-A448-640C64FEF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9212" y="1428750"/>
                <a:ext cx="4313864" cy="4482472"/>
              </a:xfrm>
              <a:blipFill>
                <a:blip r:embed="rId2"/>
                <a:stretch>
                  <a:fillRect l="-1176" r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9F61D-6744-364D-BD0F-F876F2D7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4E4E-4603-1845-A838-5B377B37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BFC5B-E370-B647-821F-17FE4792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1" y="1264555"/>
            <a:ext cx="5041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9676-88F4-8B4C-9967-31C67498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breakdown to calculate Churn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9B53E-FE55-684F-BD39-292C179C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7CD7C-6F0D-0F4F-AC96-B02E6D7C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352D1-477D-F941-9E9D-23561F6C2FF7}"/>
              </a:ext>
            </a:extLst>
          </p:cNvPr>
          <p:cNvSpPr txBox="1"/>
          <p:nvPr/>
        </p:nvSpPr>
        <p:spPr>
          <a:xfrm>
            <a:off x="2589212" y="1905000"/>
            <a:ext cx="8915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What do we currently have?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Segments: 87, 30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Range: 12/01/2016 to 3/30/2017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What we still need to calculate churn: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Months (subscriptions table missing months reference)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JOIN table (join months with subscriptions)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Status classification table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/>
              <a:t>Status aggregate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/>
              <a:t>Calculate churn rate</a:t>
            </a:r>
          </a:p>
          <a:p>
            <a:pPr marL="857250" lvl="1" indent="-400050">
              <a:buFont typeface="+mj-lt"/>
              <a:buAutoNum type="alphaLcPeriod"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E5B-A90B-384F-9664-2299C041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2a. Creating a temporary Months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C2E4-3CDD-0B43-AC40-1DC5EEF3D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WITH</a:t>
            </a:r>
            <a:r>
              <a:rPr lang="en-US"/>
              <a:t> clause is used as a more organized way to organize your data than subqueries</a:t>
            </a:r>
          </a:p>
          <a:p>
            <a:pPr marL="0" indent="0">
              <a:buNone/>
            </a:pPr>
            <a:r>
              <a:rPr lang="en-US" sz="1600" b="1"/>
              <a:t>WITH</a:t>
            </a:r>
            <a:r>
              <a:rPr lang="en-US" sz="1600"/>
              <a:t> {</a:t>
            </a:r>
            <a:r>
              <a:rPr lang="en-US" sz="1600" err="1">
                <a:solidFill>
                  <a:srgbClr val="FF0000"/>
                </a:solidFill>
              </a:rPr>
              <a:t>table_name</a:t>
            </a:r>
            <a:r>
              <a:rPr lang="en-US" sz="1600"/>
              <a:t>} </a:t>
            </a:r>
            <a:r>
              <a:rPr lang="en-US" sz="1600" b="1"/>
              <a:t>AS</a:t>
            </a:r>
            <a:r>
              <a:rPr lang="en-US" sz="1600"/>
              <a:t> ({</a:t>
            </a:r>
            <a:r>
              <a:rPr lang="en-US" sz="1600" err="1">
                <a:solidFill>
                  <a:srgbClr val="FF0000"/>
                </a:solidFill>
              </a:rPr>
              <a:t>subquery_body</a:t>
            </a:r>
            <a:r>
              <a:rPr lang="en-US" sz="1600"/>
              <a:t>}),</a:t>
            </a:r>
          </a:p>
          <a:p>
            <a:r>
              <a:rPr lang="en-US"/>
              <a:t>Codeflix requires a minimum subscription of 31 days</a:t>
            </a:r>
          </a:p>
          <a:p>
            <a:pPr lvl="1"/>
            <a:r>
              <a:rPr lang="en-US"/>
              <a:t>There is no churn in the first month so we don’t add it to the months table</a:t>
            </a:r>
          </a:p>
          <a:p>
            <a:r>
              <a:rPr lang="en-US"/>
              <a:t> We use UNION to stack the data on top of each other to form a complete months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59E7E-B4FD-5A41-8374-9218BE98B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52511"/>
            <a:ext cx="4313238" cy="372455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DBCEE-3E05-3F4E-9D4E-0FB3E7F5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A4F2-BCDA-5542-BE19-61618F86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3629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rn_SQL_Capstone_Template" id="{1B7C6F03-4523-EA43-89B5-112D76D21FDF}" vid="{CE01F166-AC8F-D749-83C9-E20FE88805C8}"/>
    </a:ext>
  </a:extLst>
</a:theme>
</file>

<file path=ppt/theme/theme3.xml><?xml version="1.0" encoding="utf-8"?>
<a:theme xmlns:a="http://schemas.openxmlformats.org/drawingml/2006/main" name="1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rn_SQL_Capstone_Template" id="{1B7C6F03-4523-EA43-89B5-112D76D21FDF}" vid="{CE01F166-AC8F-D749-83C9-E20FE88805C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{7CB096D7-B924-5040-BA6D-3E2AEEC8C1F0}tf10001069</Template>
  <TotalTime>17734</TotalTime>
  <Words>1130</Words>
  <Application>Microsoft Macintosh PowerPoint</Application>
  <PresentationFormat>Widescreen</PresentationFormat>
  <Paragraphs>127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Dosis</vt:lpstr>
      <vt:lpstr>Roboto</vt:lpstr>
      <vt:lpstr>Roboto Black</vt:lpstr>
      <vt:lpstr>Roboto Thin</vt:lpstr>
      <vt:lpstr>Wingdings 3</vt:lpstr>
      <vt:lpstr>Wisp</vt:lpstr>
      <vt:lpstr>Simple Light</vt:lpstr>
      <vt:lpstr>1_Simple Light</vt:lpstr>
      <vt:lpstr>PowerPoint Presentation</vt:lpstr>
      <vt:lpstr>PowerPoint Presentation</vt:lpstr>
      <vt:lpstr>PowerPoint Presentation</vt:lpstr>
      <vt:lpstr>1. Get Familiar with the Company</vt:lpstr>
      <vt:lpstr>1. Get Familiar with the Company - Continued</vt:lpstr>
      <vt:lpstr>PowerPoint Presentation</vt:lpstr>
      <vt:lpstr>2. Overall Churn Trend</vt:lpstr>
      <vt:lpstr>Step-by-step breakdown to calculate Churn </vt:lpstr>
      <vt:lpstr>2a. Creating a temporary Months table</vt:lpstr>
      <vt:lpstr>2b. Join Table</vt:lpstr>
      <vt:lpstr>2c. Status table</vt:lpstr>
      <vt:lpstr>2c. Status table – Cont.</vt:lpstr>
      <vt:lpstr>2d. Status Aggregate table</vt:lpstr>
      <vt:lpstr>Calculating Churn Rate</vt:lpstr>
      <vt:lpstr>PowerPoint Presentation</vt:lpstr>
      <vt:lpstr>What segment should Codeflix focus on expanding?</vt:lpstr>
      <vt:lpstr>Bonus – How would you modify the code to support a large number of segments?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MATZA</dc:creator>
  <cp:lastModifiedBy>JASON MATZA</cp:lastModifiedBy>
  <cp:revision>60</cp:revision>
  <dcterms:created xsi:type="dcterms:W3CDTF">2018-10-17T16:05:08Z</dcterms:created>
  <dcterms:modified xsi:type="dcterms:W3CDTF">2018-10-31T16:12:37Z</dcterms:modified>
</cp:coreProperties>
</file>